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3" d="100"/>
          <a:sy n="63" d="100"/>
        </p:scale>
        <p:origin x="8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93B59C-3680-4A6F-8542-2FB4FB5B9145}"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7E4AF5-0D68-4194-8E44-CB42915A3B67}" type="slidenum">
              <a:rPr lang="en-GB" smtClean="0"/>
              <a:t>‹#›</a:t>
            </a:fld>
            <a:endParaRPr lang="en-GB"/>
          </a:p>
        </p:txBody>
      </p:sp>
    </p:spTree>
    <p:extLst>
      <p:ext uri="{BB962C8B-B14F-4D97-AF65-F5344CB8AC3E}">
        <p14:creationId xmlns:p14="http://schemas.microsoft.com/office/powerpoint/2010/main" val="83358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93B59C-3680-4A6F-8542-2FB4FB5B9145}"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7E4AF5-0D68-4194-8E44-CB42915A3B67}" type="slidenum">
              <a:rPr lang="en-GB" smtClean="0"/>
              <a:t>‹#›</a:t>
            </a:fld>
            <a:endParaRPr lang="en-GB"/>
          </a:p>
        </p:txBody>
      </p:sp>
    </p:spTree>
    <p:extLst>
      <p:ext uri="{BB962C8B-B14F-4D97-AF65-F5344CB8AC3E}">
        <p14:creationId xmlns:p14="http://schemas.microsoft.com/office/powerpoint/2010/main" val="171294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93B59C-3680-4A6F-8542-2FB4FB5B9145}"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7E4AF5-0D68-4194-8E44-CB42915A3B67}" type="slidenum">
              <a:rPr lang="en-GB" smtClean="0"/>
              <a:t>‹#›</a:t>
            </a:fld>
            <a:endParaRPr lang="en-GB"/>
          </a:p>
        </p:txBody>
      </p:sp>
    </p:spTree>
    <p:extLst>
      <p:ext uri="{BB962C8B-B14F-4D97-AF65-F5344CB8AC3E}">
        <p14:creationId xmlns:p14="http://schemas.microsoft.com/office/powerpoint/2010/main" val="324171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93B59C-3680-4A6F-8542-2FB4FB5B9145}"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7E4AF5-0D68-4194-8E44-CB42915A3B67}" type="slidenum">
              <a:rPr lang="en-GB" smtClean="0"/>
              <a:t>‹#›</a:t>
            </a:fld>
            <a:endParaRPr lang="en-GB"/>
          </a:p>
        </p:txBody>
      </p:sp>
    </p:spTree>
    <p:extLst>
      <p:ext uri="{BB962C8B-B14F-4D97-AF65-F5344CB8AC3E}">
        <p14:creationId xmlns:p14="http://schemas.microsoft.com/office/powerpoint/2010/main" val="948539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93B59C-3680-4A6F-8542-2FB4FB5B9145}"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7E4AF5-0D68-4194-8E44-CB42915A3B67}" type="slidenum">
              <a:rPr lang="en-GB" smtClean="0"/>
              <a:t>‹#›</a:t>
            </a:fld>
            <a:endParaRPr lang="en-GB"/>
          </a:p>
        </p:txBody>
      </p:sp>
    </p:spTree>
    <p:extLst>
      <p:ext uri="{BB962C8B-B14F-4D97-AF65-F5344CB8AC3E}">
        <p14:creationId xmlns:p14="http://schemas.microsoft.com/office/powerpoint/2010/main" val="185303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93B59C-3680-4A6F-8542-2FB4FB5B9145}" type="datetimeFigureOut">
              <a:rPr lang="en-GB" smtClean="0"/>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7E4AF5-0D68-4194-8E44-CB42915A3B67}" type="slidenum">
              <a:rPr lang="en-GB" smtClean="0"/>
              <a:t>‹#›</a:t>
            </a:fld>
            <a:endParaRPr lang="en-GB"/>
          </a:p>
        </p:txBody>
      </p:sp>
    </p:spTree>
    <p:extLst>
      <p:ext uri="{BB962C8B-B14F-4D97-AF65-F5344CB8AC3E}">
        <p14:creationId xmlns:p14="http://schemas.microsoft.com/office/powerpoint/2010/main" val="397944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93B59C-3680-4A6F-8542-2FB4FB5B9145}" type="datetimeFigureOut">
              <a:rPr lang="en-GB" smtClean="0"/>
              <a:t>11/10/2019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7E4AF5-0D68-4194-8E44-CB42915A3B67}" type="slidenum">
              <a:rPr lang="en-GB" smtClean="0"/>
              <a:t>‹#›</a:t>
            </a:fld>
            <a:endParaRPr lang="en-GB"/>
          </a:p>
        </p:txBody>
      </p:sp>
    </p:spTree>
    <p:extLst>
      <p:ext uri="{BB962C8B-B14F-4D97-AF65-F5344CB8AC3E}">
        <p14:creationId xmlns:p14="http://schemas.microsoft.com/office/powerpoint/2010/main" val="361134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93B59C-3680-4A6F-8542-2FB4FB5B9145}" type="datetimeFigureOut">
              <a:rPr lang="en-GB" smtClean="0"/>
              <a:t>11/10/2019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7E4AF5-0D68-4194-8E44-CB42915A3B67}" type="slidenum">
              <a:rPr lang="en-GB" smtClean="0"/>
              <a:t>‹#›</a:t>
            </a:fld>
            <a:endParaRPr lang="en-GB"/>
          </a:p>
        </p:txBody>
      </p:sp>
    </p:spTree>
    <p:extLst>
      <p:ext uri="{BB962C8B-B14F-4D97-AF65-F5344CB8AC3E}">
        <p14:creationId xmlns:p14="http://schemas.microsoft.com/office/powerpoint/2010/main" val="168384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3B59C-3680-4A6F-8542-2FB4FB5B9145}" type="datetimeFigureOut">
              <a:rPr lang="en-GB" smtClean="0"/>
              <a:t>11/10/2019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7E4AF5-0D68-4194-8E44-CB42915A3B67}" type="slidenum">
              <a:rPr lang="en-GB" smtClean="0"/>
              <a:t>‹#›</a:t>
            </a:fld>
            <a:endParaRPr lang="en-GB"/>
          </a:p>
        </p:txBody>
      </p:sp>
    </p:spTree>
    <p:extLst>
      <p:ext uri="{BB962C8B-B14F-4D97-AF65-F5344CB8AC3E}">
        <p14:creationId xmlns:p14="http://schemas.microsoft.com/office/powerpoint/2010/main" val="20991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93B59C-3680-4A6F-8542-2FB4FB5B9145}" type="datetimeFigureOut">
              <a:rPr lang="en-GB" smtClean="0"/>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7E4AF5-0D68-4194-8E44-CB42915A3B67}" type="slidenum">
              <a:rPr lang="en-GB" smtClean="0"/>
              <a:t>‹#›</a:t>
            </a:fld>
            <a:endParaRPr lang="en-GB"/>
          </a:p>
        </p:txBody>
      </p:sp>
    </p:spTree>
    <p:extLst>
      <p:ext uri="{BB962C8B-B14F-4D97-AF65-F5344CB8AC3E}">
        <p14:creationId xmlns:p14="http://schemas.microsoft.com/office/powerpoint/2010/main" val="212075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93B59C-3680-4A6F-8542-2FB4FB5B9145}" type="datetimeFigureOut">
              <a:rPr lang="en-GB" smtClean="0"/>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7E4AF5-0D68-4194-8E44-CB42915A3B67}" type="slidenum">
              <a:rPr lang="en-GB" smtClean="0"/>
              <a:t>‹#›</a:t>
            </a:fld>
            <a:endParaRPr lang="en-GB"/>
          </a:p>
        </p:txBody>
      </p:sp>
    </p:spTree>
    <p:extLst>
      <p:ext uri="{BB962C8B-B14F-4D97-AF65-F5344CB8AC3E}">
        <p14:creationId xmlns:p14="http://schemas.microsoft.com/office/powerpoint/2010/main" val="48565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3B59C-3680-4A6F-8542-2FB4FB5B9145}" type="datetimeFigureOut">
              <a:rPr lang="en-GB" smtClean="0"/>
              <a:t>11/10/2019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E4AF5-0D68-4194-8E44-CB42915A3B67}" type="slidenum">
              <a:rPr lang="en-GB" smtClean="0"/>
              <a:t>‹#›</a:t>
            </a:fld>
            <a:endParaRPr lang="en-GB"/>
          </a:p>
        </p:txBody>
      </p:sp>
    </p:spTree>
    <p:extLst>
      <p:ext uri="{BB962C8B-B14F-4D97-AF65-F5344CB8AC3E}">
        <p14:creationId xmlns:p14="http://schemas.microsoft.com/office/powerpoint/2010/main" val="158958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295275" y="5886450"/>
            <a:ext cx="9509125" cy="877886"/>
            <a:chOff x="186" y="3708"/>
            <a:chExt cx="5990" cy="553"/>
          </a:xfrm>
        </p:grpSpPr>
        <p:sp>
          <p:nvSpPr>
            <p:cNvPr id="8" name="AutoShape 3"/>
            <p:cNvSpPr>
              <a:spLocks noChangeAspect="1" noChangeArrowheads="1" noTextEdit="1"/>
            </p:cNvSpPr>
            <p:nvPr/>
          </p:nvSpPr>
          <p:spPr bwMode="auto">
            <a:xfrm>
              <a:off x="637" y="3708"/>
              <a:ext cx="553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5"/>
            <p:cNvSpPr>
              <a:spLocks noChangeArrowheads="1"/>
            </p:cNvSpPr>
            <p:nvPr/>
          </p:nvSpPr>
          <p:spPr bwMode="auto">
            <a:xfrm>
              <a:off x="186" y="4065"/>
              <a:ext cx="9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rgbClr val="000000"/>
                  </a:solidFill>
                  <a:effectLst/>
                  <a:latin typeface="Calibri" panose="020F0502020204030204" pitchFamily="34" charset="0"/>
                </a:rPr>
                <a:t>Agios</a:t>
              </a:r>
              <a:r>
                <a:rPr kumimoji="0" lang="en-US" altLang="en-US" sz="1400" b="1" i="0" u="none" strike="noStrike" cap="none" normalizeH="0" baseline="0" dirty="0" smtClean="0">
                  <a:ln>
                    <a:noFill/>
                  </a:ln>
                  <a:solidFill>
                    <a:srgbClr val="000000"/>
                  </a:solidFill>
                  <a:effectLst/>
                  <a:latin typeface="Calibri" panose="020F0502020204030204" pitchFamily="34" charset="0"/>
                </a:rPr>
                <a:t> </a:t>
              </a:r>
              <a:r>
                <a:rPr kumimoji="0" lang="en-US" altLang="en-US" sz="1400" b="1" i="0" u="none" strike="noStrike" cap="none" normalizeH="0" baseline="0" dirty="0" err="1" smtClean="0">
                  <a:ln>
                    <a:noFill/>
                  </a:ln>
                  <a:solidFill>
                    <a:srgbClr val="000000"/>
                  </a:solidFill>
                  <a:effectLst/>
                  <a:latin typeface="Calibri" panose="020F0502020204030204" pitchFamily="34" charset="0"/>
                </a:rPr>
                <a:t>Dometios</a:t>
              </a:r>
              <a:r>
                <a:rPr kumimoji="0" lang="en-US" altLang="en-US" sz="1400" b="1" i="0" u="none" strike="noStrike" cap="none" normalizeH="0" baseline="0" dirty="0" smtClean="0">
                  <a:ln>
                    <a:noFill/>
                  </a:ln>
                  <a:solidFill>
                    <a:srgbClr val="000000"/>
                  </a:solidFill>
                  <a:effectLst/>
                  <a:latin typeface="Calibri" panose="020F0502020204030204" pitchFamily="34" charset="0"/>
                </a:rPr>
                <a:t> 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1000" y="4065"/>
              <a:ext cx="14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Calibri" panose="020F0502020204030204" pitchFamily="34" charset="0"/>
                </a:rPr>
                <a:t>nd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7"/>
            <p:cNvSpPr>
              <a:spLocks noChangeArrowheads="1"/>
            </p:cNvSpPr>
            <p:nvPr/>
          </p:nvSpPr>
          <p:spPr bwMode="auto">
            <a:xfrm>
              <a:off x="1089" y="4067"/>
              <a:ext cx="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8"/>
            <p:cNvSpPr>
              <a:spLocks noChangeArrowheads="1"/>
            </p:cNvSpPr>
            <p:nvPr/>
          </p:nvSpPr>
          <p:spPr bwMode="auto">
            <a:xfrm>
              <a:off x="1234" y="4067"/>
              <a:ext cx="391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Elementary School (K.A’)                             Erasmus+ “We care about our planet” 201</a:t>
              </a:r>
              <a:r>
                <a:rPr kumimoji="0" lang="el-GR" altLang="en-US" sz="1400" b="1" i="0" u="none" strike="noStrike" cap="none" normalizeH="0" baseline="0" dirty="0" smtClean="0">
                  <a:ln>
                    <a:noFill/>
                  </a:ln>
                  <a:solidFill>
                    <a:srgbClr val="000000"/>
                  </a:solidFill>
                  <a:effectLst/>
                  <a:latin typeface="Calibri" panose="020F0502020204030204" pitchFamily="34" charset="0"/>
                </a:rPr>
                <a:t>9-</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5233" y="4065"/>
              <a:ext cx="25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20</a:t>
              </a:r>
              <a:r>
                <a:rPr kumimoji="0" lang="el-GR" altLang="en-US" sz="1400" b="1" i="0" u="none" strike="noStrike" cap="none" normalizeH="0" baseline="0" dirty="0" smtClean="0">
                  <a:ln>
                    <a:noFill/>
                  </a:ln>
                  <a:solidFill>
                    <a:srgbClr val="000000"/>
                  </a:solidFill>
                  <a:effectLst/>
                  <a:latin typeface="Calibri" panose="020F0502020204030204" pitchFamily="34" charset="0"/>
                </a:rPr>
                <a:t>20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3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8" y="4069"/>
              <a:ext cx="33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3"/>
            <p:cNvSpPr>
              <a:spLocks noChangeArrowheads="1"/>
            </p:cNvSpPr>
            <p:nvPr/>
          </p:nvSpPr>
          <p:spPr bwMode="auto">
            <a:xfrm>
              <a:off x="2764" y="4066"/>
              <a:ext cx="345" cy="195"/>
            </a:xfrm>
            <a:prstGeom prst="rect">
              <a:avLst/>
            </a:prstGeom>
            <a:noFill/>
            <a:ln w="1111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9" y="4070"/>
              <a:ext cx="33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5"/>
            <p:cNvSpPr>
              <a:spLocks noChangeArrowheads="1"/>
            </p:cNvSpPr>
            <p:nvPr/>
          </p:nvSpPr>
          <p:spPr bwMode="auto">
            <a:xfrm>
              <a:off x="2425" y="4066"/>
              <a:ext cx="345" cy="195"/>
            </a:xfrm>
            <a:prstGeom prst="rect">
              <a:avLst/>
            </a:prstGeom>
            <a:noFill/>
            <a:ln w="1111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500" y="1776490"/>
            <a:ext cx="2629122" cy="3365276"/>
          </a:xfrm>
          <a:prstGeom prst="rect">
            <a:avLst/>
          </a:prstGeom>
        </p:spPr>
      </p:pic>
      <p:sp>
        <p:nvSpPr>
          <p:cNvPr id="19" name="Rectangle 18"/>
          <p:cNvSpPr/>
          <p:nvPr/>
        </p:nvSpPr>
        <p:spPr>
          <a:xfrm>
            <a:off x="3323570" y="523123"/>
            <a:ext cx="4845705" cy="830997"/>
          </a:xfrm>
          <a:prstGeom prst="rect">
            <a:avLst/>
          </a:prstGeom>
        </p:spPr>
        <p:txBody>
          <a:bodyPr wrap="square">
            <a:spAutoFit/>
          </a:bodyPr>
          <a:lstStyle/>
          <a:p>
            <a:r>
              <a:rPr lang="en-GB" sz="4800" b="1" dirty="0" smtClean="0"/>
              <a:t>Cyclamen </a:t>
            </a:r>
            <a:r>
              <a:rPr lang="en-GB" sz="4800" b="1" dirty="0" err="1" smtClean="0"/>
              <a:t>cyprium</a:t>
            </a:r>
            <a:endParaRPr lang="en-GB" sz="4800" b="1" dirty="0"/>
          </a:p>
        </p:txBody>
      </p:sp>
      <p:pic>
        <p:nvPicPr>
          <p:cNvPr id="20" name="Picture 19"/>
          <p:cNvPicPr>
            <a:picLocks noChangeAspect="1"/>
          </p:cNvPicPr>
          <p:nvPr/>
        </p:nvPicPr>
        <p:blipFill>
          <a:blip r:embed="rId5"/>
          <a:stretch>
            <a:fillRect/>
          </a:stretch>
        </p:blipFill>
        <p:spPr>
          <a:xfrm>
            <a:off x="7242048" y="1769298"/>
            <a:ext cx="2468879" cy="3379660"/>
          </a:xfrm>
          <a:prstGeom prst="rect">
            <a:avLst/>
          </a:prstGeom>
        </p:spPr>
      </p:pic>
    </p:spTree>
    <p:extLst>
      <p:ext uri="{BB962C8B-B14F-4D97-AF65-F5344CB8AC3E}">
        <p14:creationId xmlns:p14="http://schemas.microsoft.com/office/powerpoint/2010/main" val="219353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800" b="1" dirty="0" smtClean="0"/>
              <a:t>Cyclamen </a:t>
            </a:r>
            <a:r>
              <a:rPr lang="en-GB" sz="2800" b="1" dirty="0" err="1" smtClean="0"/>
              <a:t>cyprium</a:t>
            </a:r>
            <a:r>
              <a:rPr lang="en-GB" sz="2800" b="1" dirty="0" smtClean="0"/>
              <a:t> (Cyprus cyclamen)</a:t>
            </a:r>
            <a:endParaRPr lang="en-GB" sz="2800" b="1" dirty="0"/>
          </a:p>
        </p:txBody>
      </p:sp>
      <p:sp>
        <p:nvSpPr>
          <p:cNvPr id="7" name="Text Placeholder 6"/>
          <p:cNvSpPr>
            <a:spLocks noGrp="1"/>
          </p:cNvSpPr>
          <p:nvPr>
            <p:ph type="body" sz="half" idx="2"/>
          </p:nvPr>
        </p:nvSpPr>
        <p:spPr/>
        <p:txBody>
          <a:bodyPr/>
          <a:lstStyle/>
          <a:p>
            <a:pPr marL="285750" indent="-285750">
              <a:buFont typeface="Wingdings" panose="05000000000000000000" pitchFamily="2" charset="2"/>
              <a:buChar char="§"/>
            </a:pPr>
            <a:r>
              <a:rPr lang="en-GB" dirty="0" smtClean="0"/>
              <a:t>It is the national flower</a:t>
            </a:r>
            <a:r>
              <a:rPr lang="el-GR" dirty="0" smtClean="0"/>
              <a:t> </a:t>
            </a:r>
            <a:r>
              <a:rPr lang="en-US" dirty="0" smtClean="0"/>
              <a:t>of Cyprus</a:t>
            </a:r>
          </a:p>
          <a:p>
            <a:pPr marL="285750" indent="-285750">
              <a:buFont typeface="Wingdings" panose="05000000000000000000" pitchFamily="2" charset="2"/>
              <a:buChar char="§"/>
            </a:pPr>
            <a:r>
              <a:rPr lang="en-GB" dirty="0" smtClean="0"/>
              <a:t>There are three kinds of Cyclamen found in </a:t>
            </a:r>
            <a:r>
              <a:rPr lang="en-GB" dirty="0"/>
              <a:t>C</a:t>
            </a:r>
            <a:r>
              <a:rPr lang="en-GB" dirty="0" smtClean="0"/>
              <a:t>yprus: </a:t>
            </a:r>
          </a:p>
          <a:p>
            <a:pPr marL="742950" lvl="1" indent="-285750">
              <a:buFont typeface="Wingdings" panose="05000000000000000000" pitchFamily="2" charset="2"/>
              <a:buChar char="ü"/>
            </a:pPr>
            <a:r>
              <a:rPr lang="en-GB" dirty="0" smtClean="0"/>
              <a:t>Cyclamen </a:t>
            </a:r>
            <a:r>
              <a:rPr lang="en-GB" dirty="0" err="1" smtClean="0"/>
              <a:t>persicum</a:t>
            </a:r>
            <a:r>
              <a:rPr lang="en-GB" dirty="0" smtClean="0"/>
              <a:t> </a:t>
            </a:r>
          </a:p>
          <a:p>
            <a:pPr marL="742950" lvl="1" indent="-285750">
              <a:buFont typeface="Wingdings" panose="05000000000000000000" pitchFamily="2" charset="2"/>
              <a:buChar char="ü"/>
            </a:pPr>
            <a:r>
              <a:rPr lang="en-GB" dirty="0" smtClean="0"/>
              <a:t> Cyclamen </a:t>
            </a:r>
            <a:r>
              <a:rPr lang="en-GB" dirty="0" err="1" smtClean="0"/>
              <a:t>graecum</a:t>
            </a:r>
            <a:r>
              <a:rPr lang="en-GB" dirty="0" smtClean="0"/>
              <a:t> </a:t>
            </a:r>
          </a:p>
          <a:p>
            <a:pPr marL="742950" lvl="1" indent="-285750">
              <a:buFont typeface="Wingdings" panose="05000000000000000000" pitchFamily="2" charset="2"/>
              <a:buChar char="ü"/>
            </a:pPr>
            <a:r>
              <a:rPr lang="en-GB" dirty="0" smtClean="0"/>
              <a:t>Cyclamen </a:t>
            </a:r>
            <a:r>
              <a:rPr lang="en-GB" dirty="0" err="1" smtClean="0"/>
              <a:t>Cyprium</a:t>
            </a:r>
            <a:endParaRPr lang="en-GB" dirty="0" smtClean="0"/>
          </a:p>
          <a:p>
            <a:pPr marL="285750" indent="-285750">
              <a:buFont typeface="Wingdings" panose="05000000000000000000" pitchFamily="2" charset="2"/>
              <a:buChar char="§"/>
            </a:pPr>
            <a:r>
              <a:rPr lang="en-US" dirty="0" smtClean="0"/>
              <a:t>Only the Cyclamen </a:t>
            </a:r>
            <a:r>
              <a:rPr lang="en-US" dirty="0" err="1" smtClean="0"/>
              <a:t>Cyprium</a:t>
            </a:r>
            <a:r>
              <a:rPr lang="en-US" dirty="0" smtClean="0"/>
              <a:t> is endemic.</a:t>
            </a:r>
            <a:endParaRPr lang="en-US" dirty="0"/>
          </a:p>
        </p:txBody>
      </p:sp>
      <p:pic>
        <p:nvPicPr>
          <p:cNvPr id="10" name="Content Placeholder 9"/>
          <p:cNvPicPr>
            <a:picLocks noGrp="1" noChangeAspect="1"/>
          </p:cNvPicPr>
          <p:nvPr>
            <p:ph idx="1"/>
          </p:nvPr>
        </p:nvPicPr>
        <p:blipFill>
          <a:blip r:embed="rId2"/>
          <a:stretch>
            <a:fillRect/>
          </a:stretch>
        </p:blipFill>
        <p:spPr>
          <a:xfrm>
            <a:off x="6029262" y="1115568"/>
            <a:ext cx="5664453" cy="4248340"/>
          </a:xfrm>
          <a:prstGeom prst="rect">
            <a:avLst/>
          </a:prstGeom>
        </p:spPr>
      </p:pic>
      <p:grpSp>
        <p:nvGrpSpPr>
          <p:cNvPr id="6" name="Group 4"/>
          <p:cNvGrpSpPr>
            <a:grpSpLocks noChangeAspect="1"/>
          </p:cNvGrpSpPr>
          <p:nvPr/>
        </p:nvGrpSpPr>
        <p:grpSpPr bwMode="auto">
          <a:xfrm>
            <a:off x="222123" y="5868988"/>
            <a:ext cx="9509125" cy="877886"/>
            <a:chOff x="186" y="3708"/>
            <a:chExt cx="5990" cy="553"/>
          </a:xfrm>
        </p:grpSpPr>
        <p:sp>
          <p:nvSpPr>
            <p:cNvPr id="8" name="AutoShape 3"/>
            <p:cNvSpPr>
              <a:spLocks noChangeAspect="1" noChangeArrowheads="1" noTextEdit="1"/>
            </p:cNvSpPr>
            <p:nvPr/>
          </p:nvSpPr>
          <p:spPr bwMode="auto">
            <a:xfrm>
              <a:off x="637" y="3708"/>
              <a:ext cx="553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5"/>
            <p:cNvSpPr>
              <a:spLocks noChangeArrowheads="1"/>
            </p:cNvSpPr>
            <p:nvPr/>
          </p:nvSpPr>
          <p:spPr bwMode="auto">
            <a:xfrm>
              <a:off x="186" y="4065"/>
              <a:ext cx="9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rgbClr val="000000"/>
                  </a:solidFill>
                  <a:effectLst/>
                  <a:latin typeface="Calibri" panose="020F0502020204030204" pitchFamily="34" charset="0"/>
                </a:rPr>
                <a:t>Agios</a:t>
              </a:r>
              <a:r>
                <a:rPr kumimoji="0" lang="en-US" altLang="en-US" sz="1400" b="1" i="0" u="none" strike="noStrike" cap="none" normalizeH="0" baseline="0" dirty="0" smtClean="0">
                  <a:ln>
                    <a:noFill/>
                  </a:ln>
                  <a:solidFill>
                    <a:srgbClr val="000000"/>
                  </a:solidFill>
                  <a:effectLst/>
                  <a:latin typeface="Calibri" panose="020F0502020204030204" pitchFamily="34" charset="0"/>
                </a:rPr>
                <a:t> </a:t>
              </a:r>
              <a:r>
                <a:rPr kumimoji="0" lang="en-US" altLang="en-US" sz="1400" b="1" i="0" u="none" strike="noStrike" cap="none" normalizeH="0" baseline="0" dirty="0" err="1" smtClean="0">
                  <a:ln>
                    <a:noFill/>
                  </a:ln>
                  <a:solidFill>
                    <a:srgbClr val="000000"/>
                  </a:solidFill>
                  <a:effectLst/>
                  <a:latin typeface="Calibri" panose="020F0502020204030204" pitchFamily="34" charset="0"/>
                </a:rPr>
                <a:t>Dometios</a:t>
              </a:r>
              <a:r>
                <a:rPr kumimoji="0" lang="en-US" altLang="en-US" sz="1400" b="1" i="0" u="none" strike="noStrike" cap="none" normalizeH="0" baseline="0" dirty="0" smtClean="0">
                  <a:ln>
                    <a:noFill/>
                  </a:ln>
                  <a:solidFill>
                    <a:srgbClr val="000000"/>
                  </a:solidFill>
                  <a:effectLst/>
                  <a:latin typeface="Calibri" panose="020F0502020204030204" pitchFamily="34" charset="0"/>
                </a:rPr>
                <a:t> 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6"/>
            <p:cNvSpPr>
              <a:spLocks noChangeArrowheads="1"/>
            </p:cNvSpPr>
            <p:nvPr/>
          </p:nvSpPr>
          <p:spPr bwMode="auto">
            <a:xfrm>
              <a:off x="1000" y="4065"/>
              <a:ext cx="14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Calibri" panose="020F0502020204030204" pitchFamily="34" charset="0"/>
                </a:rPr>
                <a:t>nd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7"/>
            <p:cNvSpPr>
              <a:spLocks noChangeArrowheads="1"/>
            </p:cNvSpPr>
            <p:nvPr/>
          </p:nvSpPr>
          <p:spPr bwMode="auto">
            <a:xfrm>
              <a:off x="1089" y="4067"/>
              <a:ext cx="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8"/>
            <p:cNvSpPr>
              <a:spLocks noChangeArrowheads="1"/>
            </p:cNvSpPr>
            <p:nvPr/>
          </p:nvSpPr>
          <p:spPr bwMode="auto">
            <a:xfrm>
              <a:off x="1234" y="4067"/>
              <a:ext cx="391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Elementary School (K.A’)                             Erasmus+ “We care about our planet” 201</a:t>
              </a:r>
              <a:r>
                <a:rPr kumimoji="0" lang="el-GR" altLang="en-US" sz="1400" b="1" i="0" u="none" strike="noStrike" cap="none" normalizeH="0" baseline="0" dirty="0" smtClean="0">
                  <a:ln>
                    <a:noFill/>
                  </a:ln>
                  <a:solidFill>
                    <a:srgbClr val="000000"/>
                  </a:solidFill>
                  <a:effectLst/>
                  <a:latin typeface="Calibri" panose="020F0502020204030204" pitchFamily="34" charset="0"/>
                </a:rPr>
                <a:t>9-</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5233" y="4065"/>
              <a:ext cx="25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20</a:t>
              </a:r>
              <a:r>
                <a:rPr kumimoji="0" lang="el-GR" altLang="en-US" sz="1400" b="1" i="0" u="none" strike="noStrike" cap="none" normalizeH="0" baseline="0" dirty="0" smtClean="0">
                  <a:ln>
                    <a:noFill/>
                  </a:ln>
                  <a:solidFill>
                    <a:srgbClr val="000000"/>
                  </a:solidFill>
                  <a:effectLst/>
                  <a:latin typeface="Calibri" panose="020F0502020204030204" pitchFamily="34" charset="0"/>
                </a:rPr>
                <a:t>20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 y="4069"/>
              <a:ext cx="33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3"/>
            <p:cNvSpPr>
              <a:spLocks noChangeArrowheads="1"/>
            </p:cNvSpPr>
            <p:nvPr/>
          </p:nvSpPr>
          <p:spPr bwMode="auto">
            <a:xfrm>
              <a:off x="2764" y="4066"/>
              <a:ext cx="345" cy="195"/>
            </a:xfrm>
            <a:prstGeom prst="rect">
              <a:avLst/>
            </a:prstGeom>
            <a:noFill/>
            <a:ln w="1111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9" y="4070"/>
              <a:ext cx="33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5"/>
            <p:cNvSpPr>
              <a:spLocks noChangeArrowheads="1"/>
            </p:cNvSpPr>
            <p:nvPr/>
          </p:nvSpPr>
          <p:spPr bwMode="auto">
            <a:xfrm>
              <a:off x="2425" y="4066"/>
              <a:ext cx="345" cy="195"/>
            </a:xfrm>
            <a:prstGeom prst="rect">
              <a:avLst/>
            </a:prstGeom>
            <a:noFill/>
            <a:ln w="1111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22629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General Information about Cyclamen </a:t>
            </a:r>
            <a:r>
              <a:rPr lang="en-US" sz="2800" b="1" dirty="0" err="1" smtClean="0"/>
              <a:t>Cyprium</a:t>
            </a:r>
            <a:endParaRPr lang="en-GB" sz="2800" b="1" dirty="0"/>
          </a:p>
        </p:txBody>
      </p:sp>
      <p:sp>
        <p:nvSpPr>
          <p:cNvPr id="4" name="Text Placeholder 3"/>
          <p:cNvSpPr>
            <a:spLocks noGrp="1"/>
          </p:cNvSpPr>
          <p:nvPr>
            <p:ph type="body" sz="half" idx="2"/>
          </p:nvPr>
        </p:nvSpPr>
        <p:spPr>
          <a:xfrm>
            <a:off x="839788" y="2057400"/>
            <a:ext cx="3932237" cy="4489704"/>
          </a:xfrm>
        </p:spPr>
        <p:txBody>
          <a:bodyPr/>
          <a:lstStyle/>
          <a:p>
            <a:pPr marL="285750" indent="-285750">
              <a:buFont typeface="Wingdings" panose="05000000000000000000" pitchFamily="2" charset="2"/>
              <a:buChar char="§"/>
            </a:pPr>
            <a:r>
              <a:rPr lang="en-GB" dirty="0" smtClean="0"/>
              <a:t>It is a perennial growing from a tuber, native to woodland at 300–1,200 m (980–3,940 </a:t>
            </a:r>
            <a:r>
              <a:rPr lang="en-GB" dirty="0" err="1" smtClean="0"/>
              <a:t>ft</a:t>
            </a:r>
            <a:r>
              <a:rPr lang="en-GB" dirty="0" smtClean="0"/>
              <a:t>) elevation in the mountains of Cyprus.</a:t>
            </a:r>
          </a:p>
          <a:p>
            <a:pPr marL="285750" indent="-285750">
              <a:buFont typeface="Wingdings" panose="05000000000000000000" pitchFamily="2" charset="2"/>
              <a:buChar char="§"/>
            </a:pPr>
            <a:r>
              <a:rPr lang="en-US" dirty="0" smtClean="0"/>
              <a:t>It grows in cool and wet areas, near rivers, among rocks, trees and bushes and in shady places.</a:t>
            </a:r>
            <a:endParaRPr lang="en-GB" dirty="0" smtClean="0"/>
          </a:p>
          <a:p>
            <a:pPr marL="285750" indent="-285750">
              <a:buFont typeface="Wingdings" panose="05000000000000000000" pitchFamily="2" charset="2"/>
              <a:buChar char="§"/>
            </a:pPr>
            <a:r>
              <a:rPr lang="en-US" dirty="0" smtClean="0"/>
              <a:t>It grows from September up to January.</a:t>
            </a:r>
          </a:p>
          <a:p>
            <a:pPr marL="285750" indent="-285750">
              <a:buFont typeface="Wingdings" panose="05000000000000000000" pitchFamily="2" charset="2"/>
              <a:buChar char="§"/>
            </a:pPr>
            <a:r>
              <a:rPr lang="en-US" dirty="0" smtClean="0"/>
              <a:t>You can find it in Troodos and </a:t>
            </a:r>
            <a:r>
              <a:rPr lang="en-US" dirty="0" err="1" smtClean="0"/>
              <a:t>Pentadaktylos</a:t>
            </a:r>
            <a:r>
              <a:rPr lang="en-US" dirty="0" smtClean="0"/>
              <a:t>, the two mountains of Cyprus.</a:t>
            </a:r>
          </a:p>
          <a:p>
            <a:pPr marL="285750" indent="-285750">
              <a:buFont typeface="Wingdings" panose="05000000000000000000" pitchFamily="2" charset="2"/>
              <a:buChar char="§"/>
            </a:pPr>
            <a:r>
              <a:rPr lang="en-US" dirty="0" smtClean="0"/>
              <a:t>It is the national plant of Cyprus and it′s a protected species by the government law and CITES ( Convention on international Trade in Endangered Species of Wild Fauna and Flora.)</a:t>
            </a:r>
          </a:p>
          <a:p>
            <a:pPr marL="285750" indent="-285750">
              <a:buFont typeface="Wingdings" panose="05000000000000000000" pitchFamily="2" charset="2"/>
              <a:buChar char="§"/>
            </a:pPr>
            <a:endParaRPr lang="en-GB" dirty="0"/>
          </a:p>
        </p:txBody>
      </p:sp>
      <p:pic>
        <p:nvPicPr>
          <p:cNvPr id="8" name="Picture 7"/>
          <p:cNvPicPr>
            <a:picLocks noChangeAspect="1"/>
          </p:cNvPicPr>
          <p:nvPr/>
        </p:nvPicPr>
        <p:blipFill>
          <a:blip r:embed="rId2"/>
          <a:stretch>
            <a:fillRect/>
          </a:stretch>
        </p:blipFill>
        <p:spPr>
          <a:xfrm>
            <a:off x="6116044" y="1527047"/>
            <a:ext cx="5400887" cy="4050665"/>
          </a:xfrm>
          <a:prstGeom prst="rect">
            <a:avLst/>
          </a:prstGeom>
        </p:spPr>
      </p:pic>
      <p:grpSp>
        <p:nvGrpSpPr>
          <p:cNvPr id="5" name="Group 4"/>
          <p:cNvGrpSpPr>
            <a:grpSpLocks noChangeAspect="1"/>
          </p:cNvGrpSpPr>
          <p:nvPr/>
        </p:nvGrpSpPr>
        <p:grpSpPr bwMode="auto">
          <a:xfrm>
            <a:off x="295275" y="5886450"/>
            <a:ext cx="9509125" cy="877886"/>
            <a:chOff x="186" y="3708"/>
            <a:chExt cx="5990" cy="553"/>
          </a:xfrm>
        </p:grpSpPr>
        <p:sp>
          <p:nvSpPr>
            <p:cNvPr id="6" name="AutoShape 3"/>
            <p:cNvSpPr>
              <a:spLocks noChangeAspect="1" noChangeArrowheads="1" noTextEdit="1"/>
            </p:cNvSpPr>
            <p:nvPr/>
          </p:nvSpPr>
          <p:spPr bwMode="auto">
            <a:xfrm>
              <a:off x="637" y="3708"/>
              <a:ext cx="553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5"/>
            <p:cNvSpPr>
              <a:spLocks noChangeArrowheads="1"/>
            </p:cNvSpPr>
            <p:nvPr/>
          </p:nvSpPr>
          <p:spPr bwMode="auto">
            <a:xfrm>
              <a:off x="186" y="4065"/>
              <a:ext cx="9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rgbClr val="000000"/>
                  </a:solidFill>
                  <a:effectLst/>
                  <a:latin typeface="Calibri" panose="020F0502020204030204" pitchFamily="34" charset="0"/>
                </a:rPr>
                <a:t>Agios</a:t>
              </a:r>
              <a:r>
                <a:rPr kumimoji="0" lang="en-US" altLang="en-US" sz="1400" b="1" i="0" u="none" strike="noStrike" cap="none" normalizeH="0" baseline="0" dirty="0" smtClean="0">
                  <a:ln>
                    <a:noFill/>
                  </a:ln>
                  <a:solidFill>
                    <a:srgbClr val="000000"/>
                  </a:solidFill>
                  <a:effectLst/>
                  <a:latin typeface="Calibri" panose="020F0502020204030204" pitchFamily="34" charset="0"/>
                </a:rPr>
                <a:t> </a:t>
              </a:r>
              <a:r>
                <a:rPr kumimoji="0" lang="en-US" altLang="en-US" sz="1400" b="1" i="0" u="none" strike="noStrike" cap="none" normalizeH="0" baseline="0" dirty="0" err="1" smtClean="0">
                  <a:ln>
                    <a:noFill/>
                  </a:ln>
                  <a:solidFill>
                    <a:srgbClr val="000000"/>
                  </a:solidFill>
                  <a:effectLst/>
                  <a:latin typeface="Calibri" panose="020F0502020204030204" pitchFamily="34" charset="0"/>
                </a:rPr>
                <a:t>Dometios</a:t>
              </a:r>
              <a:r>
                <a:rPr kumimoji="0" lang="en-US" altLang="en-US" sz="1400" b="1" i="0" u="none" strike="noStrike" cap="none" normalizeH="0" baseline="0" dirty="0" smtClean="0">
                  <a:ln>
                    <a:noFill/>
                  </a:ln>
                  <a:solidFill>
                    <a:srgbClr val="000000"/>
                  </a:solidFill>
                  <a:effectLst/>
                  <a:latin typeface="Calibri" panose="020F0502020204030204" pitchFamily="34" charset="0"/>
                </a:rPr>
                <a:t> 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000" y="4065"/>
              <a:ext cx="14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Calibri" panose="020F0502020204030204" pitchFamily="34" charset="0"/>
                </a:rPr>
                <a:t>nd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1089" y="4067"/>
              <a:ext cx="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1234" y="4067"/>
              <a:ext cx="391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Elementary School (K.A’)                             Erasmus+ “We care about our planet” 201</a:t>
              </a:r>
              <a:r>
                <a:rPr kumimoji="0" lang="el-GR" altLang="en-US" sz="1400" b="1" i="0" u="none" strike="noStrike" cap="none" normalizeH="0" baseline="0" dirty="0" smtClean="0">
                  <a:ln>
                    <a:noFill/>
                  </a:ln>
                  <a:solidFill>
                    <a:srgbClr val="000000"/>
                  </a:solidFill>
                  <a:effectLst/>
                  <a:latin typeface="Calibri" panose="020F0502020204030204" pitchFamily="34" charset="0"/>
                </a:rPr>
                <a:t>9-</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5233" y="4065"/>
              <a:ext cx="25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20</a:t>
              </a:r>
              <a:r>
                <a:rPr kumimoji="0" lang="el-GR" altLang="en-US" sz="1400" b="1" i="0" u="none" strike="noStrike" cap="none" normalizeH="0" baseline="0" dirty="0" smtClean="0">
                  <a:ln>
                    <a:noFill/>
                  </a:ln>
                  <a:solidFill>
                    <a:srgbClr val="000000"/>
                  </a:solidFill>
                  <a:effectLst/>
                  <a:latin typeface="Calibri" panose="020F0502020204030204" pitchFamily="34" charset="0"/>
                </a:rPr>
                <a:t>20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 y="4069"/>
              <a:ext cx="33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2764" y="4066"/>
              <a:ext cx="345" cy="195"/>
            </a:xfrm>
            <a:prstGeom prst="rect">
              <a:avLst/>
            </a:prstGeom>
            <a:noFill/>
            <a:ln w="1111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9" y="4070"/>
              <a:ext cx="33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2425" y="4066"/>
              <a:ext cx="345" cy="195"/>
            </a:xfrm>
            <a:prstGeom prst="rect">
              <a:avLst/>
            </a:prstGeom>
            <a:noFill/>
            <a:ln w="1111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2776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black"/>
                </a:solidFill>
              </a:rPr>
              <a:t>General Information about Cyclamen </a:t>
            </a:r>
            <a:r>
              <a:rPr lang="en-US" sz="2800" b="1" dirty="0" err="1">
                <a:solidFill>
                  <a:prstClr val="black"/>
                </a:solidFill>
              </a:rPr>
              <a:t>Cyprium</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3942" y="1089063"/>
            <a:ext cx="3467417" cy="4438294"/>
          </a:xfrm>
        </p:spPr>
      </p:pic>
      <p:sp>
        <p:nvSpPr>
          <p:cNvPr id="4" name="Text Placeholder 3"/>
          <p:cNvSpPr>
            <a:spLocks noGrp="1"/>
          </p:cNvSpPr>
          <p:nvPr>
            <p:ph type="body" sz="half" idx="2"/>
          </p:nvPr>
        </p:nvSpPr>
        <p:spPr/>
        <p:txBody>
          <a:bodyPr>
            <a:normAutofit/>
          </a:bodyPr>
          <a:lstStyle/>
          <a:p>
            <a:pPr marL="285750" indent="-285750">
              <a:buFont typeface="Wingdings" panose="05000000000000000000" pitchFamily="2" charset="2"/>
              <a:buChar char="§"/>
            </a:pPr>
            <a:r>
              <a:rPr lang="en-US" dirty="0" smtClean="0"/>
              <a:t>The cyclamen is so important for the Flora  of Cyprus, and it is set as one of the national emblem since 2006. For this reason it is shown on some post </a:t>
            </a:r>
            <a:r>
              <a:rPr lang="en-US" dirty="0" smtClean="0"/>
              <a:t>stamps. </a:t>
            </a:r>
          </a:p>
          <a:p>
            <a:pPr marL="285750" indent="-285750">
              <a:buFont typeface="Wingdings" panose="05000000000000000000" pitchFamily="2" charset="2"/>
              <a:buChar char="§"/>
            </a:pPr>
            <a:r>
              <a:rPr lang="en-US" dirty="0" smtClean="0"/>
              <a:t>The cyclamen flower wither during summer months and come to live again from September until Spring.</a:t>
            </a:r>
            <a:endParaRPr lang="en-GB" dirty="0"/>
          </a:p>
        </p:txBody>
      </p:sp>
      <p:grpSp>
        <p:nvGrpSpPr>
          <p:cNvPr id="6" name="Group 4"/>
          <p:cNvGrpSpPr>
            <a:grpSpLocks noChangeAspect="1"/>
          </p:cNvGrpSpPr>
          <p:nvPr/>
        </p:nvGrpSpPr>
        <p:grpSpPr bwMode="auto">
          <a:xfrm>
            <a:off x="295275" y="5886450"/>
            <a:ext cx="9509125" cy="877886"/>
            <a:chOff x="186" y="3708"/>
            <a:chExt cx="5990" cy="553"/>
          </a:xfrm>
        </p:grpSpPr>
        <p:sp>
          <p:nvSpPr>
            <p:cNvPr id="7" name="AutoShape 3"/>
            <p:cNvSpPr>
              <a:spLocks noChangeAspect="1" noChangeArrowheads="1" noTextEdit="1"/>
            </p:cNvSpPr>
            <p:nvPr/>
          </p:nvSpPr>
          <p:spPr bwMode="auto">
            <a:xfrm>
              <a:off x="637" y="3708"/>
              <a:ext cx="553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5"/>
            <p:cNvSpPr>
              <a:spLocks noChangeArrowheads="1"/>
            </p:cNvSpPr>
            <p:nvPr/>
          </p:nvSpPr>
          <p:spPr bwMode="auto">
            <a:xfrm>
              <a:off x="186" y="4065"/>
              <a:ext cx="9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rgbClr val="000000"/>
                  </a:solidFill>
                  <a:effectLst/>
                  <a:latin typeface="Calibri" panose="020F0502020204030204" pitchFamily="34" charset="0"/>
                </a:rPr>
                <a:t>Agios</a:t>
              </a:r>
              <a:r>
                <a:rPr kumimoji="0" lang="en-US" altLang="en-US" sz="1400" b="1" i="0" u="none" strike="noStrike" cap="none" normalizeH="0" baseline="0" dirty="0" smtClean="0">
                  <a:ln>
                    <a:noFill/>
                  </a:ln>
                  <a:solidFill>
                    <a:srgbClr val="000000"/>
                  </a:solidFill>
                  <a:effectLst/>
                  <a:latin typeface="Calibri" panose="020F0502020204030204" pitchFamily="34" charset="0"/>
                </a:rPr>
                <a:t> </a:t>
              </a:r>
              <a:r>
                <a:rPr kumimoji="0" lang="en-US" altLang="en-US" sz="1400" b="1" i="0" u="none" strike="noStrike" cap="none" normalizeH="0" baseline="0" dirty="0" err="1" smtClean="0">
                  <a:ln>
                    <a:noFill/>
                  </a:ln>
                  <a:solidFill>
                    <a:srgbClr val="000000"/>
                  </a:solidFill>
                  <a:effectLst/>
                  <a:latin typeface="Calibri" panose="020F0502020204030204" pitchFamily="34" charset="0"/>
                </a:rPr>
                <a:t>Dometios</a:t>
              </a:r>
              <a:r>
                <a:rPr kumimoji="0" lang="en-US" altLang="en-US" sz="1400" b="1" i="0" u="none" strike="noStrike" cap="none" normalizeH="0" baseline="0" dirty="0" smtClean="0">
                  <a:ln>
                    <a:noFill/>
                  </a:ln>
                  <a:solidFill>
                    <a:srgbClr val="000000"/>
                  </a:solidFill>
                  <a:effectLst/>
                  <a:latin typeface="Calibri" panose="020F0502020204030204" pitchFamily="34" charset="0"/>
                </a:rPr>
                <a:t> 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000" y="4065"/>
              <a:ext cx="14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Calibri" panose="020F0502020204030204" pitchFamily="34" charset="0"/>
                </a:rPr>
                <a:t>nd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1089" y="4067"/>
              <a:ext cx="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1234" y="4067"/>
              <a:ext cx="391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Elementary School (K.A’)                             Erasmus+ “We care about our planet” 201</a:t>
              </a:r>
              <a:r>
                <a:rPr kumimoji="0" lang="el-GR" altLang="en-US" sz="1400" b="1" i="0" u="none" strike="noStrike" cap="none" normalizeH="0" baseline="0" dirty="0" smtClean="0">
                  <a:ln>
                    <a:noFill/>
                  </a:ln>
                  <a:solidFill>
                    <a:srgbClr val="000000"/>
                  </a:solidFill>
                  <a:effectLst/>
                  <a:latin typeface="Calibri" panose="020F0502020204030204" pitchFamily="34" charset="0"/>
                </a:rPr>
                <a:t>9-</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5233" y="4065"/>
              <a:ext cx="25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20</a:t>
              </a:r>
              <a:r>
                <a:rPr kumimoji="0" lang="el-GR" altLang="en-US" sz="1400" b="1" i="0" u="none" strike="noStrike" cap="none" normalizeH="0" baseline="0" dirty="0" smtClean="0">
                  <a:ln>
                    <a:noFill/>
                  </a:ln>
                  <a:solidFill>
                    <a:srgbClr val="000000"/>
                  </a:solidFill>
                  <a:effectLst/>
                  <a:latin typeface="Calibri" panose="020F0502020204030204" pitchFamily="34" charset="0"/>
                </a:rPr>
                <a:t>20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 y="4069"/>
              <a:ext cx="33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2764" y="4066"/>
              <a:ext cx="345" cy="195"/>
            </a:xfrm>
            <a:prstGeom prst="rect">
              <a:avLst/>
            </a:prstGeom>
            <a:noFill/>
            <a:ln w="1111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9" y="4070"/>
              <a:ext cx="33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2425" y="4066"/>
              <a:ext cx="345" cy="195"/>
            </a:xfrm>
            <a:prstGeom prst="rect">
              <a:avLst/>
            </a:prstGeom>
            <a:noFill/>
            <a:ln w="1111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0162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Description</a:t>
            </a:r>
            <a:endParaRPr lang="en-GB" b="1" dirty="0"/>
          </a:p>
        </p:txBody>
      </p:sp>
      <p:sp>
        <p:nvSpPr>
          <p:cNvPr id="4" name="Text Placeholder 3"/>
          <p:cNvSpPr>
            <a:spLocks noGrp="1"/>
          </p:cNvSpPr>
          <p:nvPr>
            <p:ph type="body" sz="half" idx="2"/>
          </p:nvPr>
        </p:nvSpPr>
        <p:spPr/>
        <p:txBody>
          <a:bodyPr/>
          <a:lstStyle/>
          <a:p>
            <a:pPr marL="285750" indent="-285750">
              <a:buFont typeface="Wingdings" panose="05000000000000000000" pitchFamily="2" charset="2"/>
              <a:buChar char="§"/>
            </a:pPr>
            <a:r>
              <a:rPr lang="en-GB" dirty="0" smtClean="0"/>
              <a:t>The leaves of the cyclamen are heart-shaped with coarsely toothed edges, green variegated with blotches of silver above and purple beneath.</a:t>
            </a:r>
          </a:p>
          <a:p>
            <a:pPr marL="285750" indent="-285750">
              <a:buFont typeface="Wingdings" panose="05000000000000000000" pitchFamily="2" charset="2"/>
              <a:buChar char="§"/>
            </a:pPr>
            <a:r>
              <a:rPr lang="en-GB" dirty="0" smtClean="0"/>
              <a:t>Flowers bloom in autumn to winter and they have 5 upswept petals, white to pale pink with a magenta blotch near the nose. The bases of the petals curve outwards into auricles.</a:t>
            </a:r>
          </a:p>
          <a:p>
            <a:pPr marL="285750" indent="-285750">
              <a:buFont typeface="Wingdings" panose="05000000000000000000" pitchFamily="2" charset="2"/>
              <a:buChar char="§"/>
            </a:pPr>
            <a:r>
              <a:rPr lang="en-GB" dirty="0" smtClean="0"/>
              <a:t>After pollination, flower stems curl, and seeds are borne in round pods, opening by 5 flaps when mature.</a:t>
            </a:r>
          </a:p>
          <a:p>
            <a:pPr marL="285750" indent="-285750">
              <a:buFont typeface="Wingdings" panose="05000000000000000000" pitchFamily="2" charset="2"/>
              <a:buChar char="§"/>
            </a:pPr>
            <a:r>
              <a:rPr lang="en-US" dirty="0" smtClean="0"/>
              <a:t>The height of the cyclamen reaches up 7-15cm tall.</a:t>
            </a:r>
            <a:endParaRPr lang="en-GB" dirty="0" smtClean="0"/>
          </a:p>
          <a:p>
            <a:endParaRPr lang="en-GB" dirty="0" smtClean="0"/>
          </a:p>
          <a:p>
            <a:pPr marL="285750" indent="-285750">
              <a:buFont typeface="Wingdings" panose="05000000000000000000" pitchFamily="2" charset="2"/>
              <a:buChar char="§"/>
            </a:pP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4184" y="1792226"/>
            <a:ext cx="2632327" cy="2632327"/>
          </a:xfrm>
          <a:prstGeom prst="rect">
            <a:avLst/>
          </a:prstGeom>
        </p:spPr>
      </p:pic>
      <p:pic>
        <p:nvPicPr>
          <p:cNvPr id="6" name="Picture 5"/>
          <p:cNvPicPr>
            <a:picLocks noChangeAspect="1"/>
          </p:cNvPicPr>
          <p:nvPr/>
        </p:nvPicPr>
        <p:blipFill>
          <a:blip r:embed="rId3"/>
          <a:stretch>
            <a:fillRect/>
          </a:stretch>
        </p:blipFill>
        <p:spPr>
          <a:xfrm>
            <a:off x="9042140" y="298323"/>
            <a:ext cx="2799754" cy="3281934"/>
          </a:xfrm>
          <a:prstGeom prst="rect">
            <a:avLst/>
          </a:prstGeom>
        </p:spPr>
      </p:pic>
      <p:pic>
        <p:nvPicPr>
          <p:cNvPr id="7" name="Picture 6"/>
          <p:cNvPicPr>
            <a:picLocks noChangeAspect="1"/>
          </p:cNvPicPr>
          <p:nvPr/>
        </p:nvPicPr>
        <p:blipFill>
          <a:blip r:embed="rId4"/>
          <a:stretch>
            <a:fillRect/>
          </a:stretch>
        </p:blipFill>
        <p:spPr>
          <a:xfrm>
            <a:off x="9042140" y="3849624"/>
            <a:ext cx="2772684" cy="2564733"/>
          </a:xfrm>
          <a:prstGeom prst="rect">
            <a:avLst/>
          </a:prstGeom>
        </p:spPr>
      </p:pic>
      <p:grpSp>
        <p:nvGrpSpPr>
          <p:cNvPr id="8" name="Group 4"/>
          <p:cNvGrpSpPr>
            <a:grpSpLocks noChangeAspect="1"/>
          </p:cNvGrpSpPr>
          <p:nvPr/>
        </p:nvGrpSpPr>
        <p:grpSpPr bwMode="auto">
          <a:xfrm>
            <a:off x="295275" y="5886450"/>
            <a:ext cx="9509125" cy="877886"/>
            <a:chOff x="186" y="3708"/>
            <a:chExt cx="5990" cy="553"/>
          </a:xfrm>
        </p:grpSpPr>
        <p:sp>
          <p:nvSpPr>
            <p:cNvPr id="9" name="AutoShape 3"/>
            <p:cNvSpPr>
              <a:spLocks noChangeAspect="1" noChangeArrowheads="1" noTextEdit="1"/>
            </p:cNvSpPr>
            <p:nvPr/>
          </p:nvSpPr>
          <p:spPr bwMode="auto">
            <a:xfrm>
              <a:off x="637" y="3708"/>
              <a:ext cx="553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5"/>
            <p:cNvSpPr>
              <a:spLocks noChangeArrowheads="1"/>
            </p:cNvSpPr>
            <p:nvPr/>
          </p:nvSpPr>
          <p:spPr bwMode="auto">
            <a:xfrm>
              <a:off x="186" y="4065"/>
              <a:ext cx="9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rgbClr val="000000"/>
                  </a:solidFill>
                  <a:effectLst/>
                  <a:latin typeface="Calibri" panose="020F0502020204030204" pitchFamily="34" charset="0"/>
                </a:rPr>
                <a:t>Agios</a:t>
              </a:r>
              <a:r>
                <a:rPr kumimoji="0" lang="en-US" altLang="en-US" sz="1400" b="1" i="0" u="none" strike="noStrike" cap="none" normalizeH="0" baseline="0" dirty="0" smtClean="0">
                  <a:ln>
                    <a:noFill/>
                  </a:ln>
                  <a:solidFill>
                    <a:srgbClr val="000000"/>
                  </a:solidFill>
                  <a:effectLst/>
                  <a:latin typeface="Calibri" panose="020F0502020204030204" pitchFamily="34" charset="0"/>
                </a:rPr>
                <a:t> </a:t>
              </a:r>
              <a:r>
                <a:rPr kumimoji="0" lang="en-US" altLang="en-US" sz="1400" b="1" i="0" u="none" strike="noStrike" cap="none" normalizeH="0" baseline="0" dirty="0" err="1" smtClean="0">
                  <a:ln>
                    <a:noFill/>
                  </a:ln>
                  <a:solidFill>
                    <a:srgbClr val="000000"/>
                  </a:solidFill>
                  <a:effectLst/>
                  <a:latin typeface="Calibri" panose="020F0502020204030204" pitchFamily="34" charset="0"/>
                </a:rPr>
                <a:t>Dometios</a:t>
              </a:r>
              <a:r>
                <a:rPr kumimoji="0" lang="en-US" altLang="en-US" sz="1400" b="1" i="0" u="none" strike="noStrike" cap="none" normalizeH="0" baseline="0" dirty="0" smtClean="0">
                  <a:ln>
                    <a:noFill/>
                  </a:ln>
                  <a:solidFill>
                    <a:srgbClr val="000000"/>
                  </a:solidFill>
                  <a:effectLst/>
                  <a:latin typeface="Calibri" panose="020F0502020204030204" pitchFamily="34" charset="0"/>
                </a:rPr>
                <a:t> 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6"/>
            <p:cNvSpPr>
              <a:spLocks noChangeArrowheads="1"/>
            </p:cNvSpPr>
            <p:nvPr/>
          </p:nvSpPr>
          <p:spPr bwMode="auto">
            <a:xfrm>
              <a:off x="1000" y="4065"/>
              <a:ext cx="14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Calibri" panose="020F0502020204030204" pitchFamily="34" charset="0"/>
                </a:rPr>
                <a:t>nd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7"/>
            <p:cNvSpPr>
              <a:spLocks noChangeArrowheads="1"/>
            </p:cNvSpPr>
            <p:nvPr/>
          </p:nvSpPr>
          <p:spPr bwMode="auto">
            <a:xfrm>
              <a:off x="1089" y="4067"/>
              <a:ext cx="9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8"/>
            <p:cNvSpPr>
              <a:spLocks noChangeArrowheads="1"/>
            </p:cNvSpPr>
            <p:nvPr/>
          </p:nvSpPr>
          <p:spPr bwMode="auto">
            <a:xfrm>
              <a:off x="1234" y="4067"/>
              <a:ext cx="391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Elementary School (K.A’)                             Erasmus+ “We care about our planet” 201</a:t>
              </a:r>
              <a:r>
                <a:rPr kumimoji="0" lang="el-GR" altLang="en-US" sz="1400" b="1" i="0" u="none" strike="noStrike" cap="none" normalizeH="0" baseline="0" dirty="0" smtClean="0">
                  <a:ln>
                    <a:noFill/>
                  </a:ln>
                  <a:solidFill>
                    <a:srgbClr val="000000"/>
                  </a:solidFill>
                  <a:effectLst/>
                  <a:latin typeface="Calibri" panose="020F0502020204030204" pitchFamily="34" charset="0"/>
                </a:rPr>
                <a:t>9-</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5233" y="4065"/>
              <a:ext cx="25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rPr>
                <a:t>20</a:t>
              </a:r>
              <a:r>
                <a:rPr kumimoji="0" lang="el-GR" altLang="en-US" sz="1400" b="1" i="0" u="none" strike="noStrike" cap="none" normalizeH="0" baseline="0" dirty="0" smtClean="0">
                  <a:ln>
                    <a:noFill/>
                  </a:ln>
                  <a:solidFill>
                    <a:srgbClr val="000000"/>
                  </a:solidFill>
                  <a:effectLst/>
                  <a:latin typeface="Calibri" panose="020F0502020204030204" pitchFamily="34" charset="0"/>
                </a:rPr>
                <a:t>20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5"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8" y="4069"/>
              <a:ext cx="33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3"/>
            <p:cNvSpPr>
              <a:spLocks noChangeArrowheads="1"/>
            </p:cNvSpPr>
            <p:nvPr/>
          </p:nvSpPr>
          <p:spPr bwMode="auto">
            <a:xfrm>
              <a:off x="2764" y="4066"/>
              <a:ext cx="345" cy="195"/>
            </a:xfrm>
            <a:prstGeom prst="rect">
              <a:avLst/>
            </a:prstGeom>
            <a:noFill/>
            <a:ln w="1111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9" y="4070"/>
              <a:ext cx="33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5"/>
            <p:cNvSpPr>
              <a:spLocks noChangeArrowheads="1"/>
            </p:cNvSpPr>
            <p:nvPr/>
          </p:nvSpPr>
          <p:spPr bwMode="auto">
            <a:xfrm>
              <a:off x="2425" y="4066"/>
              <a:ext cx="345" cy="195"/>
            </a:xfrm>
            <a:prstGeom prst="rect">
              <a:avLst/>
            </a:prstGeom>
            <a:noFill/>
            <a:ln w="11113"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96654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410</Words>
  <Application>Microsoft Office PowerPoint</Application>
  <PresentationFormat>Widescreen</PresentationFormat>
  <Paragraphs>47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PowerPoint Presentation</vt:lpstr>
      <vt:lpstr>Cyclamen cyprium (Cyprus cyclamen)</vt:lpstr>
      <vt:lpstr>General Information about Cyclamen Cyprium</vt:lpstr>
      <vt:lpstr>General Information about Cyclamen Cyprium</vt:lpstr>
      <vt:lpstr>Description</vt:lpstr>
    </vt:vector>
  </TitlesOfParts>
  <Company>Ministry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15</cp:revision>
  <dcterms:created xsi:type="dcterms:W3CDTF">2019-10-02T08:27:34Z</dcterms:created>
  <dcterms:modified xsi:type="dcterms:W3CDTF">2019-10-11T09:54:27Z</dcterms:modified>
</cp:coreProperties>
</file>